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31" r:id="rId2"/>
    <p:sldId id="344" r:id="rId3"/>
    <p:sldId id="323" r:id="rId4"/>
    <p:sldId id="343" r:id="rId5"/>
    <p:sldId id="337" r:id="rId6"/>
    <p:sldId id="346" r:id="rId7"/>
    <p:sldId id="345" r:id="rId8"/>
    <p:sldId id="288" r:id="rId9"/>
    <p:sldId id="271" r:id="rId10"/>
    <p:sldId id="294" r:id="rId11"/>
    <p:sldId id="295" r:id="rId12"/>
    <p:sldId id="296" r:id="rId13"/>
    <p:sldId id="318" r:id="rId14"/>
    <p:sldId id="319" r:id="rId15"/>
    <p:sldId id="298" r:id="rId16"/>
    <p:sldId id="299" r:id="rId17"/>
    <p:sldId id="339" r:id="rId18"/>
    <p:sldId id="340" r:id="rId19"/>
    <p:sldId id="300" r:id="rId20"/>
    <p:sldId id="308" r:id="rId21"/>
    <p:sldId id="258" r:id="rId22"/>
    <p:sldId id="338" r:id="rId23"/>
    <p:sldId id="335" r:id="rId24"/>
    <p:sldId id="310" r:id="rId25"/>
    <p:sldId id="349" r:id="rId26"/>
    <p:sldId id="314" r:id="rId27"/>
    <p:sldId id="313" r:id="rId28"/>
    <p:sldId id="261" r:id="rId29"/>
    <p:sldId id="293" r:id="rId3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944"/>
    <a:srgbClr val="42B7BA"/>
    <a:srgbClr val="EA6341"/>
    <a:srgbClr val="FFFFFF"/>
    <a:srgbClr val="F7F4F9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9" autoAdjust="0"/>
    <p:restoredTop sz="83591" autoAdjust="0"/>
  </p:normalViewPr>
  <p:slideViewPr>
    <p:cSldViewPr snapToGrid="0">
      <p:cViewPr varScale="1">
        <p:scale>
          <a:sx n="127" d="100"/>
          <a:sy n="127" d="100"/>
        </p:scale>
        <p:origin x="-132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B4C94-EAD2-FF4A-A5D1-5DF140910BE0}" type="datetimeFigureOut">
              <a:rPr lang="en-US" smtClean="0"/>
              <a:t>21/04/17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914F9-8DDF-7E47-AB48-532256EA7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19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Reduce hands-on time</a:t>
            </a:r>
          </a:p>
          <a:p>
            <a:r>
              <a:rPr lang="en-US" dirty="0" smtClean="0"/>
              <a:t>Improve throughput</a:t>
            </a:r>
          </a:p>
          <a:p>
            <a:r>
              <a:rPr lang="en-US" dirty="0" smtClean="0"/>
              <a:t>Be</a:t>
            </a:r>
            <a:r>
              <a:rPr lang="en-US" baseline="0" dirty="0" smtClean="0"/>
              <a:t> more like the guy on the right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914F9-8DDF-7E47-AB48-532256EA77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8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drop is 25nl</a:t>
            </a:r>
          </a:p>
          <a:p>
            <a:r>
              <a:rPr lang="en-US" dirty="0" smtClean="0"/>
              <a:t>Acoustic</a:t>
            </a:r>
            <a:r>
              <a:rPr lang="en-US" baseline="0" dirty="0" smtClean="0"/>
              <a:t> transducer applies a force that ejects a drop from source to destination plate</a:t>
            </a:r>
            <a:endParaRPr lang="en-US" dirty="0" smtClean="0"/>
          </a:p>
          <a:p>
            <a:r>
              <a:rPr lang="en-US" dirty="0" smtClean="0"/>
              <a:t>No tips means</a:t>
            </a:r>
            <a:r>
              <a:rPr lang="en-US" baseline="0" dirty="0" smtClean="0"/>
              <a:t> less contamination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914F9-8DDF-7E47-AB48-532256EA77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10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Kit for 96 samples is 2500</a:t>
            </a:r>
            <a:r>
              <a:rPr lang="en-US" baseline="0" dirty="0" smtClean="0"/>
              <a:t> EUR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914F9-8DDF-7E47-AB48-532256EA77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73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914F9-8DDF-7E47-AB48-532256EA77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075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4" name="Shape 3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 smtClean="0"/>
              <a:t>Method developed</a:t>
            </a:r>
            <a:r>
              <a:rPr lang="en-AU" baseline="0" dirty="0" smtClean="0"/>
              <a:t> in Thierry’s lab at WTSI</a:t>
            </a:r>
          </a:p>
          <a:p>
            <a:r>
              <a:rPr lang="en-AU" baseline="0" dirty="0" smtClean="0"/>
              <a:t>We used the same cell type</a:t>
            </a:r>
          </a:p>
          <a:p>
            <a:r>
              <a:rPr lang="en-AU" baseline="0" dirty="0" smtClean="0"/>
              <a:t>Graph is our cells and theirs together</a:t>
            </a:r>
          </a:p>
          <a:p>
            <a:r>
              <a:rPr lang="en-AU" baseline="0" dirty="0" smtClean="0"/>
              <a:t>Clusters represent cell type not geographical location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Reproduced trisomy of chromosome 11 in BL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914F9-8DDF-7E47-AB48-532256EA771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06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</a:t>
            </a:r>
            <a:r>
              <a:rPr lang="en-US" baseline="0" dirty="0" smtClean="0"/>
              <a:t> method made available to Genomics Core is SMART-</a:t>
            </a:r>
            <a:r>
              <a:rPr lang="en-US" baseline="0" dirty="0" err="1" smtClean="0"/>
              <a:t>Seq</a:t>
            </a:r>
            <a:endParaRPr lang="en-US" baseline="0" dirty="0" smtClean="0"/>
          </a:p>
          <a:p>
            <a:r>
              <a:rPr lang="en-US" baseline="0" dirty="0" smtClean="0"/>
              <a:t>Pre, Post and Library prep automated</a:t>
            </a:r>
          </a:p>
          <a:p>
            <a:r>
              <a:rPr lang="en-US" baseline="0" dirty="0" smtClean="0"/>
              <a:t>Right hand side is QC of amplified </a:t>
            </a:r>
            <a:r>
              <a:rPr lang="en-US" baseline="0" dirty="0" err="1" smtClean="0"/>
              <a:t>cDNA</a:t>
            </a:r>
            <a:r>
              <a:rPr lang="en-US" baseline="0" dirty="0" smtClean="0"/>
              <a:t>. We request a multi-cell and no cell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914F9-8DDF-7E47-AB48-532256EA77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89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</a:t>
            </a:r>
            <a:r>
              <a:rPr lang="en-US" baseline="0" dirty="0" smtClean="0"/>
              <a:t> larger dataset generated by a collaborator we find relatively even library size</a:t>
            </a:r>
          </a:p>
          <a:p>
            <a:r>
              <a:rPr lang="en-US" baseline="0" dirty="0" smtClean="0"/>
              <a:t>Well B5 probably no cell sorted</a:t>
            </a:r>
          </a:p>
          <a:p>
            <a:r>
              <a:rPr lang="en-US" baseline="0" dirty="0" smtClean="0"/>
              <a:t>Well B6 is potentially a doublet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914F9-8DDF-7E47-AB48-532256EA771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02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mRNA degradation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914F9-8DDF-7E47-AB48-532256EA77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84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Celine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</a:t>
            </a:r>
            <a:r>
              <a:rPr lang="en-US" dirty="0" err="1" smtClean="0"/>
              <a:t>elsmoortel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Wim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</a:t>
            </a:r>
            <a:r>
              <a:rPr lang="en-US" dirty="0" err="1" smtClean="0"/>
              <a:t>eert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Vanessa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</a:t>
            </a:r>
            <a:r>
              <a:rPr lang="en-US" dirty="0" err="1" smtClean="0"/>
              <a:t>rys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Stephanie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</a:t>
            </a:r>
            <a:r>
              <a:rPr lang="en-US" dirty="0" err="1" smtClean="0"/>
              <a:t>eman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Jeroen</a:t>
            </a:r>
            <a:r>
              <a:rPr lang="en-US" baseline="0" dirty="0" smtClean="0"/>
              <a:t> V</a:t>
            </a:r>
            <a:r>
              <a:rPr lang="en-US" dirty="0" smtClean="0"/>
              <a:t>an </a:t>
            </a:r>
            <a:r>
              <a:rPr lang="en-US" dirty="0" err="1" smtClean="0"/>
              <a:t>Houdt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914F9-8DDF-7E47-AB48-532256EA771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62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number of cells profiled in a</a:t>
            </a:r>
            <a:r>
              <a:rPr lang="en-US" baseline="0" dirty="0" smtClean="0"/>
              <a:t> single-cell study has greatly increased in recent years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914F9-8DDF-7E47-AB48-532256EA77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89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Single-cell is lower complexity/ molecules,</a:t>
            </a:r>
            <a:r>
              <a:rPr lang="en-US" baseline="0" dirty="0" smtClean="0"/>
              <a:t> therefore more multiplexing</a:t>
            </a:r>
            <a:endParaRPr lang="en-US" dirty="0" smtClean="0"/>
          </a:p>
          <a:p>
            <a:r>
              <a:rPr lang="en-US" dirty="0" smtClean="0"/>
              <a:t>In the age of the 1000 dollar genome the</a:t>
            </a:r>
            <a:r>
              <a:rPr lang="en-US" baseline="0" dirty="0" smtClean="0"/>
              <a:t> major cost is sample prep.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914F9-8DDF-7E47-AB48-532256EA77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36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 of tubing feeding the </a:t>
            </a:r>
            <a:r>
              <a:rPr lang="en-US" dirty="0" err="1" smtClean="0"/>
              <a:t>microfludic</a:t>
            </a:r>
            <a:r>
              <a:rPr lang="en-US" dirty="0" smtClean="0"/>
              <a:t> chips there is a dead volume. Need a few thousand cells</a:t>
            </a:r>
          </a:p>
          <a:p>
            <a:r>
              <a:rPr lang="en-US" dirty="0" smtClean="0"/>
              <a:t>With</a:t>
            </a:r>
            <a:r>
              <a:rPr lang="en-US" baseline="0" dirty="0" smtClean="0"/>
              <a:t> droplets downstream steps like library prep must be done on aliquots.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2 techniques are complementary. Use Droplets</a:t>
            </a:r>
            <a:r>
              <a:rPr lang="en-US" baseline="0" dirty="0" smtClean="0"/>
              <a:t> for a course view of the number of subpopulations and identify highly expressed genes to use as markers.</a:t>
            </a:r>
          </a:p>
          <a:p>
            <a:r>
              <a:rPr lang="en-US" baseline="0" dirty="0" smtClean="0"/>
              <a:t>Then use FACS to target a subpopulation of interest to characterize in greater detail using plates.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914F9-8DDF-7E47-AB48-532256EA77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19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we can start producing</a:t>
            </a:r>
            <a:r>
              <a:rPr lang="en-US" baseline="0" dirty="0" smtClean="0"/>
              <a:t> data we need some optimization</a:t>
            </a:r>
            <a:endParaRPr lang="en-US" dirty="0" smtClean="0"/>
          </a:p>
          <a:p>
            <a:r>
              <a:rPr lang="en-US" dirty="0" smtClean="0"/>
              <a:t>Shot</a:t>
            </a:r>
            <a:r>
              <a:rPr lang="en-US" baseline="0" dirty="0" smtClean="0"/>
              <a:t> noise is </a:t>
            </a:r>
            <a:r>
              <a:rPr lang="en-US" baseline="0" dirty="0" err="1" smtClean="0"/>
              <a:t>poisson</a:t>
            </a:r>
            <a:r>
              <a:rPr lang="en-US" baseline="0" dirty="0" smtClean="0"/>
              <a:t> noise.</a:t>
            </a:r>
          </a:p>
          <a:p>
            <a:r>
              <a:rPr lang="en-US" baseline="0" dirty="0" smtClean="0"/>
              <a:t>Biological variation is what you are interested 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914F9-8DDF-7E47-AB48-532256EA77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89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914F9-8DDF-7E47-AB48-532256EA77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09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I joined the lab in January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914F9-8DDF-7E47-AB48-532256EA77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78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Automated startup in less than 15 minutes</a:t>
            </a:r>
          </a:p>
          <a:p>
            <a:r>
              <a:rPr lang="en-US" dirty="0" smtClean="0"/>
              <a:t>3 </a:t>
            </a:r>
            <a:r>
              <a:rPr lang="en-US" dirty="0" err="1" smtClean="0"/>
              <a:t>colours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DEParray</a:t>
            </a:r>
            <a:r>
              <a:rPr lang="en-US" dirty="0" smtClean="0"/>
              <a:t> is a visual based cell isolator with a microscopy based system.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Dielectrophoresis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(DEP) principles to individual cells, through and array of electrodes.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Isolate cancer stem cells, brain cell types using microscopy visually confirm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914F9-8DDF-7E47-AB48-532256EA77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3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having 1 plate instead of 4 we minimize the changing of tips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914F9-8DDF-7E47-AB48-532256EA77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10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54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nl-B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047664" y="6343466"/>
            <a:ext cx="3617360" cy="221987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Presenter</a:t>
            </a:r>
            <a:endParaRPr lang="nl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140322" y="6343466"/>
            <a:ext cx="1474152" cy="21669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nl-BE" dirty="0" smtClean="0"/>
              <a:t>Date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48378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Insert title of the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16000" y="1988840"/>
            <a:ext cx="10944000" cy="4599160"/>
          </a:xfrm>
        </p:spPr>
        <p:txBody>
          <a:bodyPr/>
          <a:lstStyle>
            <a:lvl1pPr>
              <a:defRPr baseline="0"/>
            </a:lvl1pPr>
            <a:lvl5pPr>
              <a:defRPr/>
            </a:lvl5pPr>
            <a:lvl6pPr>
              <a:defRPr sz="1800">
                <a:latin typeface="+mj-lt"/>
              </a:defRPr>
            </a:lvl6pPr>
            <a:lvl7pPr marL="2743200" indent="0">
              <a:buNone/>
              <a:defRPr sz="1600">
                <a:latin typeface="+mj-lt"/>
              </a:defRPr>
            </a:lvl7pPr>
          </a:lstStyle>
          <a:p>
            <a:pPr lvl="0"/>
            <a:r>
              <a:rPr lang="en-US" dirty="0" smtClean="0"/>
              <a:t>Your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  <a:p>
            <a:pPr lvl="6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39516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Insert 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680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8736140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extra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702" y="1276473"/>
            <a:ext cx="9026338" cy="2387600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nl-B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887644" y="6343466"/>
            <a:ext cx="3617360" cy="221987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Presenter</a:t>
            </a:r>
            <a:endParaRPr lang="nl-BE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058942" y="5743977"/>
            <a:ext cx="1474152" cy="821476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nl-BE" dirty="0" smtClean="0"/>
              <a:t>Date</a:t>
            </a:r>
            <a:endParaRPr lang="nl-BE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0030852" y="6036654"/>
            <a:ext cx="1474152" cy="216694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nl-BE" dirty="0" smtClean="0"/>
              <a:t>Date</a:t>
            </a:r>
            <a:endParaRPr lang="nl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117884" y="5743977"/>
            <a:ext cx="1474152" cy="821476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nl-BE" dirty="0" smtClean="0"/>
              <a:t>Date</a:t>
            </a:r>
            <a:endParaRPr lang="nl-BE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5743977"/>
            <a:ext cx="1474152" cy="821476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nl-BE" dirty="0" smtClean="0"/>
              <a:t>Date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7943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90069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8" name="TextBox 7"/>
          <p:cNvSpPr txBox="1"/>
          <p:nvPr userDrawn="1"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R:255 G:104 30</a:t>
            </a:r>
            <a:endParaRPr lang="nl-BE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10" name="TextBox 9"/>
          <p:cNvSpPr txBox="1"/>
          <p:nvPr userDrawn="1"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R:90 G:42 B:130</a:t>
            </a:r>
            <a:endParaRPr lang="nl-BE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R:124 G:124 </a:t>
            </a:r>
            <a:r>
              <a:rPr lang="nl-BE" baseline="0" dirty="0" smtClean="0"/>
              <a:t> </a:t>
            </a:r>
            <a:r>
              <a:rPr lang="nl-BE" dirty="0" smtClean="0"/>
              <a:t>B:124</a:t>
            </a:r>
            <a:endParaRPr lang="nl-BE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TextBox 15"/>
          <p:cNvSpPr txBox="1"/>
          <p:nvPr userDrawn="1"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R:27 G:41 </a:t>
            </a:r>
            <a:r>
              <a:rPr lang="nl-BE" baseline="0" dirty="0" smtClean="0"/>
              <a:t> </a:t>
            </a:r>
            <a:r>
              <a:rPr lang="nl-BE" dirty="0" smtClean="0"/>
              <a:t>B:68</a:t>
            </a:r>
            <a:endParaRPr lang="nl-BE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20" name="TextBox 19"/>
          <p:cNvSpPr txBox="1"/>
          <p:nvPr userDrawn="1"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R:66 G:183</a:t>
            </a:r>
            <a:r>
              <a:rPr lang="nl-BE" baseline="0" dirty="0" smtClean="0"/>
              <a:t> </a:t>
            </a:r>
            <a:r>
              <a:rPr lang="nl-BE" dirty="0" smtClean="0"/>
              <a:t>B:186</a:t>
            </a:r>
            <a:endParaRPr lang="nl-BE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228600" indent="-2286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5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31969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</p:spPr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228600" indent="-2286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8" name="TextBox 7"/>
          <p:cNvSpPr txBox="1"/>
          <p:nvPr userDrawn="1"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R:255 G:104 30</a:t>
            </a:r>
            <a:endParaRPr lang="nl-BE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10" name="TextBox 9"/>
          <p:cNvSpPr txBox="1"/>
          <p:nvPr userDrawn="1"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R:90 G:42 B:130</a:t>
            </a:r>
            <a:endParaRPr lang="nl-BE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R:124 G:124 </a:t>
            </a:r>
            <a:r>
              <a:rPr lang="nl-BE" baseline="0" dirty="0" smtClean="0"/>
              <a:t> </a:t>
            </a:r>
            <a:r>
              <a:rPr lang="nl-BE" dirty="0" smtClean="0"/>
              <a:t>B:124</a:t>
            </a:r>
            <a:endParaRPr lang="nl-BE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TextBox 15"/>
          <p:cNvSpPr txBox="1"/>
          <p:nvPr userDrawn="1"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R:27 G:41 </a:t>
            </a:r>
            <a:r>
              <a:rPr lang="nl-BE" baseline="0" dirty="0" smtClean="0"/>
              <a:t> </a:t>
            </a:r>
            <a:r>
              <a:rPr lang="nl-BE" dirty="0" smtClean="0"/>
              <a:t>B:68</a:t>
            </a:r>
            <a:endParaRPr lang="nl-BE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91349"/>
            <a:ext cx="10515600" cy="586080"/>
          </a:xfrm>
        </p:spPr>
        <p:txBody>
          <a:bodyPr wrap="square">
            <a:noAutofit/>
          </a:bodyPr>
          <a:lstStyle>
            <a:lvl1pPr marL="0" indent="0">
              <a:lnSpc>
                <a:spcPts val="3200"/>
              </a:lnSpc>
              <a:buNone/>
              <a:defRPr sz="3200" baseline="0">
                <a:solidFill>
                  <a:srgbClr val="EA6341"/>
                </a:solidFill>
                <a:latin typeface="+mn-lt"/>
              </a:defRPr>
            </a:lvl1pPr>
          </a:lstStyle>
          <a:p>
            <a:pPr lvl="0"/>
            <a:r>
              <a:rPr lang="nl-BE" dirty="0" smtClean="0"/>
              <a:t>Subheadline</a:t>
            </a:r>
            <a:endParaRPr lang="nl-BE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9" name="TextBox 18"/>
          <p:cNvSpPr txBox="1"/>
          <p:nvPr userDrawn="1"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R:66 G:183</a:t>
            </a:r>
            <a:r>
              <a:rPr lang="nl-BE" baseline="0" dirty="0" smtClean="0"/>
              <a:t> </a:t>
            </a:r>
            <a:r>
              <a:rPr lang="nl-BE" dirty="0" smtClean="0"/>
              <a:t>B:186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36134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297772"/>
          </a:xfrm>
        </p:spPr>
        <p:txBody>
          <a:bodyPr>
            <a:noAutofit/>
          </a:bodyPr>
          <a:lstStyle>
            <a:lvl1pPr marL="457200" indent="-4572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297772"/>
          </a:xfrm>
        </p:spPr>
        <p:txBody>
          <a:bodyPr>
            <a:noAutofit/>
          </a:bodyPr>
          <a:lstStyle>
            <a:lvl1pPr marL="228600" indent="-2286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9" name="TextBox 8"/>
          <p:cNvSpPr txBox="1"/>
          <p:nvPr userDrawn="1"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R:255 G:104 30</a:t>
            </a:r>
            <a:endParaRPr lang="nl-BE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11" name="TextBox 10"/>
          <p:cNvSpPr txBox="1"/>
          <p:nvPr userDrawn="1"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R:90 G:42 B:130</a:t>
            </a:r>
            <a:endParaRPr lang="nl-BE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R:124 G:124 </a:t>
            </a:r>
            <a:r>
              <a:rPr lang="nl-BE" baseline="0" dirty="0" smtClean="0"/>
              <a:t> </a:t>
            </a:r>
            <a:r>
              <a:rPr lang="nl-BE" dirty="0" smtClean="0"/>
              <a:t>B:124</a:t>
            </a:r>
            <a:endParaRPr lang="nl-BE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TextBox 16"/>
          <p:cNvSpPr txBox="1"/>
          <p:nvPr userDrawn="1"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R:27 G:41 </a:t>
            </a:r>
            <a:r>
              <a:rPr lang="nl-BE" baseline="0" dirty="0" smtClean="0"/>
              <a:t> </a:t>
            </a:r>
            <a:r>
              <a:rPr lang="nl-BE" dirty="0" smtClean="0"/>
              <a:t>B:68</a:t>
            </a:r>
            <a:endParaRPr lang="nl-BE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9" name="TextBox 18"/>
          <p:cNvSpPr txBox="1"/>
          <p:nvPr userDrawn="1"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R:66 G:183</a:t>
            </a:r>
            <a:r>
              <a:rPr lang="nl-BE" baseline="0" dirty="0" smtClean="0"/>
              <a:t> </a:t>
            </a:r>
            <a:r>
              <a:rPr lang="nl-BE" dirty="0" smtClean="0"/>
              <a:t>B:186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54994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7" name="TextBox 6"/>
          <p:cNvSpPr txBox="1"/>
          <p:nvPr userDrawn="1"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R:255 G:104 30</a:t>
            </a:r>
            <a:endParaRPr lang="nl-BE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9" name="TextBox 8"/>
          <p:cNvSpPr txBox="1"/>
          <p:nvPr userDrawn="1"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R:90 G:42 B:130</a:t>
            </a:r>
            <a:endParaRPr lang="nl-BE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TextBox 12"/>
          <p:cNvSpPr txBox="1"/>
          <p:nvPr userDrawn="1"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R:124 G:124 </a:t>
            </a:r>
            <a:r>
              <a:rPr lang="nl-BE" baseline="0" dirty="0" smtClean="0"/>
              <a:t> </a:t>
            </a:r>
            <a:r>
              <a:rPr lang="nl-BE" dirty="0" smtClean="0"/>
              <a:t>B:124</a:t>
            </a:r>
            <a:endParaRPr lang="nl-BE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R:27 G:41 </a:t>
            </a:r>
            <a:r>
              <a:rPr lang="nl-BE" baseline="0" dirty="0" smtClean="0"/>
              <a:t> </a:t>
            </a:r>
            <a:r>
              <a:rPr lang="nl-BE" dirty="0" smtClean="0"/>
              <a:t>B:68</a:t>
            </a:r>
            <a:endParaRPr lang="nl-BE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7" name="TextBox 16"/>
          <p:cNvSpPr txBox="1"/>
          <p:nvPr userDrawn="1"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R:66 G:183</a:t>
            </a:r>
            <a:r>
              <a:rPr lang="nl-BE" baseline="0" dirty="0" smtClean="0"/>
              <a:t> </a:t>
            </a:r>
            <a:r>
              <a:rPr lang="nl-BE" dirty="0" smtClean="0"/>
              <a:t>B:186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18628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6" name="TextBox 5"/>
          <p:cNvSpPr txBox="1"/>
          <p:nvPr userDrawn="1"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R:255 G:104 30</a:t>
            </a:r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8" name="TextBox 7"/>
          <p:cNvSpPr txBox="1"/>
          <p:nvPr userDrawn="1"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R:90 G:42 B:130</a:t>
            </a:r>
            <a:endParaRPr lang="nl-BE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extBox 11"/>
          <p:cNvSpPr txBox="1"/>
          <p:nvPr userDrawn="1"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R:124 G:124 </a:t>
            </a:r>
            <a:r>
              <a:rPr lang="nl-BE" baseline="0" dirty="0" smtClean="0"/>
              <a:t> </a:t>
            </a:r>
            <a:r>
              <a:rPr lang="nl-BE" dirty="0" smtClean="0"/>
              <a:t>B:124</a:t>
            </a:r>
            <a:endParaRPr lang="nl-BE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R:27 G:41 </a:t>
            </a:r>
            <a:r>
              <a:rPr lang="nl-BE" baseline="0" dirty="0" smtClean="0"/>
              <a:t> </a:t>
            </a:r>
            <a:r>
              <a:rPr lang="nl-BE" dirty="0" smtClean="0"/>
              <a:t>B:68</a:t>
            </a:r>
            <a:endParaRPr lang="nl-BE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6" name="TextBox 15"/>
          <p:cNvSpPr txBox="1"/>
          <p:nvPr userDrawn="1"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R:66 G:183</a:t>
            </a:r>
            <a:r>
              <a:rPr lang="nl-BE" baseline="0" dirty="0" smtClean="0"/>
              <a:t> </a:t>
            </a:r>
            <a:r>
              <a:rPr lang="nl-BE" dirty="0" smtClean="0"/>
              <a:t>B:186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4308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3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39063F29-F45C-4C97-BF98-45F4DEB27730}" type="datetimeFigureOut">
              <a:rPr lang="nl-BE" smtClean="0"/>
              <a:pPr/>
              <a:t>21/04/17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B1E3F558-74D7-4DE7-865B-0F3399673619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76236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9" r:id="rId3"/>
    <p:sldLayoutId id="2147483650" r:id="rId4"/>
    <p:sldLayoutId id="2147483658" r:id="rId5"/>
    <p:sldLayoutId id="2147483652" r:id="rId6"/>
    <p:sldLayoutId id="2147483654" r:id="rId7"/>
    <p:sldLayoutId id="2147483655" r:id="rId8"/>
    <p:sldLayoutId id="2147483660" r:id="rId9"/>
    <p:sldLayoutId id="2147483662" r:id="rId10"/>
    <p:sldLayoutId id="2147483663" r:id="rId11"/>
    <p:sldLayoutId id="2147483665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B2944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5"/>
        </a:buBlip>
        <a:defRPr sz="24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jpg"/><Relationship Id="rId3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2.png"/><Relationship Id="rId5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 txBox="1">
            <a:spLocks/>
          </p:cNvSpPr>
          <p:nvPr/>
        </p:nvSpPr>
        <p:spPr>
          <a:xfrm>
            <a:off x="9081760" y="5823937"/>
            <a:ext cx="3098799" cy="1029773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buNone/>
            </a:pPr>
            <a:r>
              <a:rPr lang="en-US" sz="2000" dirty="0" smtClean="0"/>
              <a:t>Center of Human Genetics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2000" dirty="0"/>
              <a:t>Thierry </a:t>
            </a:r>
            <a:r>
              <a:rPr lang="en-US" sz="2000" dirty="0" err="1"/>
              <a:t>Voet</a:t>
            </a:r>
            <a:r>
              <a:rPr lang="en-US" sz="2000" dirty="0"/>
              <a:t> lab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2000" dirty="0" smtClean="0"/>
              <a:t>Daniel Brown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55778" y="174807"/>
            <a:ext cx="10827198" cy="793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Automation of single-cell genomics workflows</a:t>
            </a:r>
            <a:endParaRPr lang="nl-BE" sz="4000" dirty="0"/>
          </a:p>
        </p:txBody>
      </p:sp>
      <p:pic>
        <p:nvPicPr>
          <p:cNvPr id="14" name="Picture 13" descr="KULEUVEN_CMYK_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48" y="6220772"/>
            <a:ext cx="1078588" cy="384802"/>
          </a:xfrm>
          <a:prstGeom prst="rect">
            <a:avLst/>
          </a:prstGeom>
        </p:spPr>
      </p:pic>
      <p:pic>
        <p:nvPicPr>
          <p:cNvPr id="15" name="Picture 14" descr="FWO_Logo_Kleur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636" y="6224402"/>
            <a:ext cx="977073" cy="3830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813" y="2022230"/>
            <a:ext cx="4288311" cy="31642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461" y="1976641"/>
            <a:ext cx="4772269" cy="31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64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904875"/>
          </a:xfrm>
        </p:spPr>
        <p:txBody>
          <a:bodyPr/>
          <a:lstStyle/>
          <a:p>
            <a:r>
              <a:rPr lang="en-US" dirty="0" smtClean="0"/>
              <a:t>Cell isolation systems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-1348" b="-2082"/>
          <a:stretch/>
        </p:blipFill>
        <p:spPr>
          <a:xfrm>
            <a:off x="520700" y="1790700"/>
            <a:ext cx="4061436" cy="223520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 l="-22064" r="-22064"/>
          <a:stretch>
            <a:fillRect/>
          </a:stretch>
        </p:blipFill>
        <p:spPr>
          <a:xfrm>
            <a:off x="6616700" y="1838325"/>
            <a:ext cx="5181600" cy="429777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00" y="4054261"/>
            <a:ext cx="3517900" cy="280373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308100" y="1041864"/>
            <a:ext cx="2197100" cy="38053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681E"/>
              </a:buClr>
              <a:buFont typeface="Arial" panose="020B0604020202020204" pitchFamily="34" charset="0"/>
              <a:buChar char="•"/>
              <a:defRPr sz="28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C7C7C"/>
              </a:buClr>
              <a:buFontTx/>
              <a:buBlip>
                <a:blip r:embed="rId6"/>
              </a:buBlip>
              <a:defRPr sz="24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C7C7C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C7C7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C7C7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FACS Melody</a:t>
            </a:r>
            <a:endParaRPr lang="en-US" sz="2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547100" y="1118064"/>
            <a:ext cx="2197100" cy="38053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681E"/>
              </a:buClr>
              <a:buFont typeface="Arial" panose="020B0604020202020204" pitchFamily="34" charset="0"/>
              <a:buChar char="•"/>
              <a:defRPr sz="28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C7C7C"/>
              </a:buClr>
              <a:buFontTx/>
              <a:buBlip>
                <a:blip r:embed="rId6"/>
              </a:buBlip>
              <a:defRPr sz="24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C7C7C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C7C7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C7C7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 smtClean="0"/>
              <a:t>DEPArray</a:t>
            </a:r>
            <a:r>
              <a:rPr lang="en-US" sz="2400" dirty="0" smtClean="0"/>
              <a:t> </a:t>
            </a:r>
            <a:r>
              <a:rPr lang="en-US" sz="2400" dirty="0" err="1" smtClean="0"/>
              <a:t>NxT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69677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80" y="1371600"/>
            <a:ext cx="9247358" cy="477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00" y="76200"/>
            <a:ext cx="10515600" cy="954088"/>
          </a:xfrm>
        </p:spPr>
        <p:txBody>
          <a:bodyPr/>
          <a:lstStyle/>
          <a:p>
            <a:r>
              <a:rPr lang="en-US" dirty="0" smtClean="0"/>
              <a:t>Automated single-cell workflow</a:t>
            </a:r>
            <a:endParaRPr lang="en-US" dirty="0"/>
          </a:p>
        </p:txBody>
      </p:sp>
      <p:sp>
        <p:nvSpPr>
          <p:cNvPr id="6" name="Frame 5"/>
          <p:cNvSpPr/>
          <p:nvPr/>
        </p:nvSpPr>
        <p:spPr>
          <a:xfrm>
            <a:off x="4457699" y="1409699"/>
            <a:ext cx="5231903" cy="901701"/>
          </a:xfrm>
          <a:prstGeom prst="frame">
            <a:avLst>
              <a:gd name="adj1" fmla="val 2267"/>
            </a:avLst>
          </a:prstGeom>
          <a:solidFill>
            <a:srgbClr val="EA634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07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161925"/>
            <a:ext cx="10515600" cy="1095375"/>
          </a:xfrm>
        </p:spPr>
        <p:txBody>
          <a:bodyPr/>
          <a:lstStyle/>
          <a:p>
            <a:r>
              <a:rPr lang="en-US" dirty="0" smtClean="0"/>
              <a:t>Hamilton </a:t>
            </a:r>
            <a:r>
              <a:rPr lang="en-US" dirty="0" err="1" smtClean="0"/>
              <a:t>Microlab</a:t>
            </a:r>
            <a:r>
              <a:rPr lang="en-US" dirty="0" smtClean="0"/>
              <a:t> Star Plus</a:t>
            </a:r>
            <a:br>
              <a:rPr lang="en-US" dirty="0" smtClean="0"/>
            </a:br>
            <a:r>
              <a:rPr lang="en-US" sz="3600" dirty="0" smtClean="0"/>
              <a:t>Pre-PCR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574800"/>
            <a:ext cx="5137566" cy="5092700"/>
          </a:xfrm>
        </p:spPr>
        <p:txBody>
          <a:bodyPr/>
          <a:lstStyle/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US" sz="2800" dirty="0" smtClean="0"/>
              <a:t>384 well head</a:t>
            </a:r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US" sz="2800" dirty="0" smtClean="0"/>
              <a:t>8 x 1000uL channels</a:t>
            </a:r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US" sz="2800" dirty="0" smtClean="0"/>
              <a:t>Heater / shaker</a:t>
            </a:r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US" sz="2800" dirty="0" smtClean="0"/>
              <a:t>Centrifuge</a:t>
            </a:r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US" sz="2800" dirty="0" smtClean="0"/>
              <a:t>On Deck </a:t>
            </a:r>
            <a:r>
              <a:rPr lang="en-US" sz="2800" dirty="0" err="1" smtClean="0"/>
              <a:t>Thermocycler</a:t>
            </a:r>
            <a:endParaRPr lang="en-US" sz="2800" dirty="0" smtClean="0"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US" sz="2800" dirty="0" smtClean="0"/>
              <a:t>Cold station</a:t>
            </a:r>
          </a:p>
        </p:txBody>
      </p:sp>
      <p:pic>
        <p:nvPicPr>
          <p:cNvPr id="4" name="Picture 3" descr="deckLayout_s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2362199"/>
            <a:ext cx="5943599" cy="334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66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0"/>
            <a:ext cx="10515600" cy="1006475"/>
          </a:xfrm>
        </p:spPr>
        <p:txBody>
          <a:bodyPr/>
          <a:lstStyle/>
          <a:p>
            <a:r>
              <a:rPr lang="en-US" dirty="0" smtClean="0"/>
              <a:t>User friendly to run assays</a:t>
            </a:r>
            <a:endParaRPr lang="en-US" dirty="0"/>
          </a:p>
        </p:txBody>
      </p:sp>
      <p:pic>
        <p:nvPicPr>
          <p:cNvPr id="4" name="Picture 3" descr="shortcutButt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955675"/>
            <a:ext cx="2638425" cy="5762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2565400"/>
            <a:ext cx="40005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84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ipPi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9" y="101600"/>
            <a:ext cx="11875911" cy="6680200"/>
          </a:xfrm>
          <a:prstGeom prst="rect">
            <a:avLst/>
          </a:prstGeom>
        </p:spPr>
      </p:pic>
      <p:pic>
        <p:nvPicPr>
          <p:cNvPr id="6" name="Picture 5" descr="tim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99" y="863600"/>
            <a:ext cx="7779301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02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80" y="1371600"/>
            <a:ext cx="9247358" cy="4775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00" y="76200"/>
            <a:ext cx="10515600" cy="954088"/>
          </a:xfrm>
        </p:spPr>
        <p:txBody>
          <a:bodyPr/>
          <a:lstStyle/>
          <a:p>
            <a:r>
              <a:rPr lang="en-US" dirty="0" smtClean="0"/>
              <a:t>Single-cell workflow</a:t>
            </a:r>
            <a:endParaRPr lang="en-US" dirty="0"/>
          </a:p>
        </p:txBody>
      </p:sp>
      <p:sp>
        <p:nvSpPr>
          <p:cNvPr id="6" name="Frame 5"/>
          <p:cNvSpPr/>
          <p:nvPr/>
        </p:nvSpPr>
        <p:spPr>
          <a:xfrm>
            <a:off x="1651000" y="2781299"/>
            <a:ext cx="2159000" cy="901701"/>
          </a:xfrm>
          <a:prstGeom prst="frame">
            <a:avLst>
              <a:gd name="adj1" fmla="val 2267"/>
            </a:avLst>
          </a:prstGeom>
          <a:solidFill>
            <a:srgbClr val="EA634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1827060" y="4244301"/>
            <a:ext cx="1838200" cy="868912"/>
          </a:xfrm>
          <a:prstGeom prst="frame">
            <a:avLst>
              <a:gd name="adj1" fmla="val 2267"/>
            </a:avLst>
          </a:prstGeom>
          <a:solidFill>
            <a:srgbClr val="EA634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24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1116"/>
            <a:ext cx="10515600" cy="1325563"/>
          </a:xfrm>
        </p:spPr>
        <p:txBody>
          <a:bodyPr/>
          <a:lstStyle/>
          <a:p>
            <a:r>
              <a:rPr lang="en-US" dirty="0" smtClean="0"/>
              <a:t>Hamilton </a:t>
            </a:r>
            <a:r>
              <a:rPr lang="en-US" dirty="0" err="1"/>
              <a:t>M</a:t>
            </a:r>
            <a:r>
              <a:rPr lang="en-US" dirty="0" err="1" smtClean="0"/>
              <a:t>icrolab</a:t>
            </a:r>
            <a:r>
              <a:rPr lang="en-US" dirty="0" smtClean="0"/>
              <a:t> Star</a:t>
            </a:r>
            <a:br>
              <a:rPr lang="en-US" dirty="0" smtClean="0"/>
            </a:br>
            <a:r>
              <a:rPr lang="en-US" sz="3600" dirty="0" smtClean="0"/>
              <a:t>Post-PCR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212" y="1560112"/>
            <a:ext cx="6111516" cy="491035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400" dirty="0" smtClean="0"/>
              <a:t>Pre-PCR currently performed in 96 well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Plate reformatting for </a:t>
            </a:r>
            <a:r>
              <a:rPr lang="en-US" sz="2400" dirty="0" err="1" smtClean="0"/>
              <a:t>clean-up</a:t>
            </a:r>
            <a:r>
              <a:rPr lang="en-US" sz="2400" dirty="0" smtClean="0"/>
              <a:t> 4 x 96 well -&gt; 1 x 384 well plate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Minimize changing of tips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Trace samples with mapping file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Standard PCR cleanup with SPRI beads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Optimize pipetting of solutions with PEG and ethanol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216" y="4949091"/>
            <a:ext cx="3405676" cy="1641535"/>
          </a:xfrm>
          <a:prstGeom prst="rect">
            <a:avLst/>
          </a:prstGeom>
        </p:spPr>
      </p:pic>
      <p:pic>
        <p:nvPicPr>
          <p:cNvPr id="5" name="Picture 4" descr="384well_PCRcleanUP_plat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650" y="2726861"/>
            <a:ext cx="3419853" cy="175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08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80" y="1371600"/>
            <a:ext cx="9247358" cy="477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00" y="76200"/>
            <a:ext cx="10515600" cy="954088"/>
          </a:xfrm>
        </p:spPr>
        <p:txBody>
          <a:bodyPr/>
          <a:lstStyle/>
          <a:p>
            <a:r>
              <a:rPr lang="en-US" dirty="0" smtClean="0"/>
              <a:t>Single-cell workflow</a:t>
            </a:r>
            <a:endParaRPr lang="en-US" dirty="0"/>
          </a:p>
        </p:txBody>
      </p:sp>
      <p:sp>
        <p:nvSpPr>
          <p:cNvPr id="6" name="Frame 5"/>
          <p:cNvSpPr/>
          <p:nvPr/>
        </p:nvSpPr>
        <p:spPr>
          <a:xfrm>
            <a:off x="4697909" y="2839899"/>
            <a:ext cx="1652489" cy="816682"/>
          </a:xfrm>
          <a:prstGeom prst="frame">
            <a:avLst>
              <a:gd name="adj1" fmla="val 2267"/>
            </a:avLst>
          </a:prstGeom>
          <a:solidFill>
            <a:srgbClr val="EA634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51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33"/>
            <a:ext cx="10515600" cy="904726"/>
          </a:xfrm>
        </p:spPr>
        <p:txBody>
          <a:bodyPr/>
          <a:lstStyle/>
          <a:p>
            <a:r>
              <a:rPr lang="en-US" dirty="0" smtClean="0"/>
              <a:t>Quality control</a:t>
            </a:r>
            <a:br>
              <a:rPr lang="en-US" dirty="0" smtClean="0"/>
            </a:br>
            <a:r>
              <a:rPr lang="en-US" sz="2800" dirty="0" smtClean="0"/>
              <a:t>When can I know if it worked?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Decision point after amplifying samples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DNA quantification and fragment analysis performed manually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10% of samples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</a:t>
            </a:r>
            <a:r>
              <a:rPr lang="en-US" dirty="0" smtClean="0"/>
              <a:t>ostly to QC every sample (sequencing cheaper)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Discard poor samples in sequencing QC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610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80" y="1371600"/>
            <a:ext cx="9247358" cy="477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00" y="76200"/>
            <a:ext cx="10515600" cy="954088"/>
          </a:xfrm>
        </p:spPr>
        <p:txBody>
          <a:bodyPr/>
          <a:lstStyle/>
          <a:p>
            <a:r>
              <a:rPr lang="en-US" dirty="0" smtClean="0"/>
              <a:t>Single-cell workflow</a:t>
            </a:r>
            <a:endParaRPr lang="en-US" dirty="0"/>
          </a:p>
        </p:txBody>
      </p:sp>
      <p:sp>
        <p:nvSpPr>
          <p:cNvPr id="6" name="Frame 5"/>
          <p:cNvSpPr/>
          <p:nvPr/>
        </p:nvSpPr>
        <p:spPr>
          <a:xfrm>
            <a:off x="7467600" y="2793999"/>
            <a:ext cx="2362200" cy="901701"/>
          </a:xfrm>
          <a:prstGeom prst="frame">
            <a:avLst>
              <a:gd name="adj1" fmla="val 2267"/>
            </a:avLst>
          </a:prstGeom>
          <a:solidFill>
            <a:srgbClr val="EA634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37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6831"/>
            <a:ext cx="10515600" cy="782337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41787"/>
            <a:ext cx="7302552" cy="3681332"/>
          </a:xfrm>
        </p:spPr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Best practices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Single-cell genomics workflow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3" name="Picture 2" descr="single-cell-year-vs-number_of_cell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291" y="1870359"/>
            <a:ext cx="4266971" cy="4266971"/>
          </a:xfrm>
          <a:prstGeom prst="rect">
            <a:avLst/>
          </a:prstGeom>
        </p:spPr>
      </p:pic>
      <p:sp>
        <p:nvSpPr>
          <p:cNvPr id="4" name="Shape 282"/>
          <p:cNvSpPr/>
          <p:nvPr/>
        </p:nvSpPr>
        <p:spPr>
          <a:xfrm>
            <a:off x="8854659" y="6253912"/>
            <a:ext cx="3337341" cy="58477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endParaRPr lang="en-AU" sz="1600" dirty="0" smtClean="0"/>
          </a:p>
          <a:p>
            <a:r>
              <a:rPr lang="en-AU" sz="1600" dirty="0" smtClean="0"/>
              <a:t>Next Gen </a:t>
            </a:r>
            <a:r>
              <a:rPr lang="en-AU" sz="1600" dirty="0"/>
              <a:t>Seek blog: </a:t>
            </a:r>
            <a:r>
              <a:rPr lang="en-AU" sz="1600" dirty="0" err="1" smtClean="0"/>
              <a:t>nextgenseek.com</a:t>
            </a:r>
            <a:r>
              <a:rPr lang="en-AU" sz="1600" dirty="0" smtClean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65088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0" y="57040"/>
            <a:ext cx="11518700" cy="88763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Preparation of NGS libraries using </a:t>
            </a:r>
            <a:r>
              <a:rPr lang="en-US" sz="3600" b="1" dirty="0" err="1" smtClean="0"/>
              <a:t>nanolitre</a:t>
            </a:r>
            <a:r>
              <a:rPr lang="en-US" sz="3600" b="1" dirty="0" smtClean="0"/>
              <a:t> volumes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31804" y="2867300"/>
            <a:ext cx="4929551" cy="3330330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err="1" smtClean="0"/>
              <a:t>Nanolitre</a:t>
            </a:r>
            <a:r>
              <a:rPr lang="en-US" sz="2400" dirty="0" smtClean="0"/>
              <a:t> dispensing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High accuracy and precision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Speed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Easy to program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No tips</a:t>
            </a:r>
          </a:p>
          <a:p>
            <a:r>
              <a:rPr lang="en-US" sz="2400" dirty="0" smtClean="0"/>
              <a:t>Limitations</a:t>
            </a:r>
          </a:p>
          <a:p>
            <a:pPr lvl="1"/>
            <a:r>
              <a:rPr lang="en-US" sz="2000" dirty="0" smtClean="0"/>
              <a:t>High dead volume</a:t>
            </a:r>
          </a:p>
          <a:p>
            <a:pPr marL="457200" indent="-457200">
              <a:buFont typeface="Arial"/>
              <a:buChar char="•"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802" t="13577" r="8027" b="14570"/>
          <a:stretch/>
        </p:blipFill>
        <p:spPr>
          <a:xfrm>
            <a:off x="6085267" y="2973386"/>
            <a:ext cx="5988205" cy="22733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79938" y="1208127"/>
            <a:ext cx="10920908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800" baseline="0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2857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tabLst/>
              <a:defRPr sz="2600">
                <a:solidFill>
                  <a:srgbClr val="3399FF"/>
                </a:solidFill>
                <a:latin typeface="Calibri" pitchFamily="34" charset="0"/>
              </a:defRPr>
            </a:lvl2pPr>
            <a:lvl3pPr marL="628650" indent="-360363" algn="l" defTabSz="989013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Calibri" pitchFamily="34" charset="0"/>
              </a:defRPr>
            </a:lvl3pPr>
            <a:lvl4pPr marL="989013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003366"/>
                </a:solidFill>
                <a:latin typeface="Calibri" pitchFamily="34" charset="0"/>
              </a:defRPr>
            </a:lvl4pPr>
            <a:lvl5pPr marL="1255713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003366"/>
                </a:solidFill>
                <a:latin typeface="+mj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rgbClr val="003366"/>
                </a:solidFill>
                <a:latin typeface="+mj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+mn-lt"/>
              </a:defRPr>
            </a:lvl9pPr>
          </a:lstStyle>
          <a:p>
            <a:r>
              <a:rPr lang="en-US" dirty="0" err="1" smtClean="0"/>
              <a:t>Labcyte</a:t>
            </a:r>
            <a:r>
              <a:rPr lang="en-US" dirty="0" smtClean="0"/>
              <a:t> Echo 525 Acoustic droplet ejector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Nextera</a:t>
            </a:r>
            <a:r>
              <a:rPr lang="en-US" dirty="0" smtClean="0"/>
              <a:t> XT reaction (DNA shearing and adapter ligation)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578" y="5330700"/>
            <a:ext cx="2853119" cy="149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5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715" y="2235200"/>
            <a:ext cx="5683069" cy="2885835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55600" y="139700"/>
            <a:ext cx="11518700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Illumina</a:t>
            </a:r>
            <a:r>
              <a:rPr lang="en-US" sz="3600" dirty="0" smtClean="0"/>
              <a:t> library preparation in </a:t>
            </a:r>
            <a:r>
              <a:rPr lang="en-US" sz="3600" dirty="0" err="1" smtClean="0"/>
              <a:t>nanolitre</a:t>
            </a:r>
            <a:r>
              <a:rPr lang="en-US" sz="3600" dirty="0" smtClean="0"/>
              <a:t> volumes</a:t>
            </a:r>
            <a:endParaRPr lang="en-US" sz="360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0"/>
          </p:nvPr>
        </p:nvSpPr>
        <p:spPr>
          <a:xfrm>
            <a:off x="556849" y="1676400"/>
            <a:ext cx="4929551" cy="443416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Reduce hands on time from 2 hours to 15 minutes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Cost from €25 per sample to €2.5 per sample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Substituted some </a:t>
            </a:r>
            <a:r>
              <a:rPr lang="en-US" sz="2400" dirty="0" err="1" smtClean="0"/>
              <a:t>Nextera</a:t>
            </a:r>
            <a:r>
              <a:rPr lang="en-US" sz="2400" dirty="0" smtClean="0"/>
              <a:t> XT kit reagents to further reduce costs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0.1% SDS for buffer NT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Q5 polymerase for NPM reagent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Custom </a:t>
            </a:r>
            <a:r>
              <a:rPr lang="en-US" sz="2000" dirty="0" err="1" smtClean="0"/>
              <a:t>transposase</a:t>
            </a:r>
            <a:r>
              <a:rPr lang="en-US" sz="2000" dirty="0" smtClean="0"/>
              <a:t> planned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1328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80" y="1371600"/>
            <a:ext cx="9247358" cy="477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00" y="76200"/>
            <a:ext cx="10515600" cy="954088"/>
          </a:xfrm>
        </p:spPr>
        <p:txBody>
          <a:bodyPr/>
          <a:lstStyle/>
          <a:p>
            <a:r>
              <a:rPr lang="en-US" dirty="0" smtClean="0"/>
              <a:t>Single-cell workflow</a:t>
            </a:r>
            <a:endParaRPr lang="en-US" dirty="0"/>
          </a:p>
        </p:txBody>
      </p:sp>
      <p:sp>
        <p:nvSpPr>
          <p:cNvPr id="6" name="Frame 5"/>
          <p:cNvSpPr/>
          <p:nvPr/>
        </p:nvSpPr>
        <p:spPr>
          <a:xfrm>
            <a:off x="4499815" y="4255441"/>
            <a:ext cx="2129913" cy="814929"/>
          </a:xfrm>
          <a:prstGeom prst="frame">
            <a:avLst>
              <a:gd name="adj1" fmla="val 2267"/>
            </a:avLst>
          </a:prstGeom>
          <a:solidFill>
            <a:srgbClr val="EA634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485" y="2898626"/>
            <a:ext cx="7062515" cy="38522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8722" y="2417324"/>
            <a:ext cx="3707866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Corbel"/>
                <a:cs typeface="Corbel"/>
              </a:rPr>
              <a:t>Biorad</a:t>
            </a:r>
            <a:r>
              <a:rPr lang="en-US" sz="2400" b="1" dirty="0" smtClean="0">
                <a:latin typeface="Corbel"/>
                <a:cs typeface="Corbel"/>
              </a:rPr>
              <a:t> Digital Droplet PCR</a:t>
            </a:r>
            <a:endParaRPr lang="en-US" sz="24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28772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>
            <a:noAutofit/>
          </a:bodyPr>
          <a:lstStyle>
            <a:lvl1pPr defTabSz="795527">
              <a:defRPr sz="3132"/>
            </a:lvl1pPr>
          </a:lstStyle>
          <a:p>
            <a:r>
              <a:rPr lang="nl-BE" sz="3200" dirty="0"/>
              <a:t>Reproducing Macaulay et al., 2015 Nat </a:t>
            </a:r>
            <a:r>
              <a:rPr lang="nl-BE" sz="3200" dirty="0" smtClean="0"/>
              <a:t>Methods G</a:t>
            </a:r>
            <a:r>
              <a:rPr lang="nl-BE" sz="3200" dirty="0"/>
              <a:t>&amp;T-</a:t>
            </a:r>
            <a:r>
              <a:rPr lang="nl-BE" sz="3200" dirty="0" smtClean="0"/>
              <a:t>Seq</a:t>
            </a:r>
            <a:br>
              <a:rPr lang="nl-BE" sz="3200" dirty="0" smtClean="0"/>
            </a:br>
            <a:r>
              <a:rPr lang="nl-BE" sz="3200" dirty="0" smtClean="0"/>
              <a:t>Single-cell RNA-seq</a:t>
            </a: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3" y="1247781"/>
            <a:ext cx="10156272" cy="48042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71538" y="6125307"/>
            <a:ext cx="225719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Sebastiaan</a:t>
            </a:r>
            <a:r>
              <a:rPr lang="en-US" dirty="0" smtClean="0"/>
              <a:t> </a:t>
            </a:r>
            <a:r>
              <a:rPr lang="en-US" dirty="0" err="1"/>
              <a:t>Vanuytven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25696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80" y="889000"/>
            <a:ext cx="6259686" cy="312984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63" y="3645493"/>
            <a:ext cx="6425016" cy="3212508"/>
          </a:xfrm>
          <a:prstGeom prst="rect">
            <a:avLst/>
          </a:prstGeom>
        </p:spPr>
      </p:pic>
      <p:sp>
        <p:nvSpPr>
          <p:cNvPr id="7" name="Frame 6"/>
          <p:cNvSpPr/>
          <p:nvPr/>
        </p:nvSpPr>
        <p:spPr>
          <a:xfrm>
            <a:off x="4622799" y="1432571"/>
            <a:ext cx="244231" cy="1983730"/>
          </a:xfrm>
          <a:prstGeom prst="frame">
            <a:avLst>
              <a:gd name="adj1" fmla="val 2267"/>
            </a:avLst>
          </a:prstGeom>
          <a:solidFill>
            <a:srgbClr val="EA634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34151" y="2371022"/>
            <a:ext cx="99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Normal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47165" y="5060661"/>
            <a:ext cx="1043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Tumour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44100" y="6234668"/>
            <a:ext cx="1990885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Macaulay et al 2015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99" y="5130800"/>
            <a:ext cx="11371765" cy="927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1700" y="1384300"/>
            <a:ext cx="4813300" cy="157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060" y="98475"/>
            <a:ext cx="10515600" cy="854025"/>
          </a:xfrm>
        </p:spPr>
        <p:txBody>
          <a:bodyPr/>
          <a:lstStyle/>
          <a:p>
            <a:r>
              <a:rPr lang="nl-BE" sz="3200" dirty="0"/>
              <a:t>Reproducing Macaulay et al., 2015 Nat Methods G&amp;T-Seq</a:t>
            </a:r>
            <a:br>
              <a:rPr lang="nl-BE" sz="3200" dirty="0"/>
            </a:br>
            <a:r>
              <a:rPr lang="nl-BE" sz="3200" dirty="0"/>
              <a:t>Single-cell </a:t>
            </a:r>
            <a:r>
              <a:rPr lang="nl-BE" sz="3200" dirty="0" smtClean="0"/>
              <a:t>DNA</a:t>
            </a:r>
            <a:r>
              <a:rPr lang="nl-BE" sz="3200" dirty="0"/>
              <a:t>-seq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59460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43" y="1178062"/>
            <a:ext cx="4838962" cy="493353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83625" y="6081710"/>
            <a:ext cx="3990091" cy="7762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681E"/>
              </a:buClr>
              <a:buFont typeface="Arial" panose="020B0604020202020204" pitchFamily="34" charset="0"/>
              <a:buChar char="•"/>
              <a:defRPr sz="28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C7C7C"/>
              </a:buClr>
              <a:buFontTx/>
              <a:buBlip>
                <a:blip r:embed="rId4"/>
              </a:buBlip>
              <a:defRPr sz="24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C7C7C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C7C7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C7C7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600" dirty="0" smtClean="0"/>
          </a:p>
          <a:p>
            <a:pPr marL="0" indent="0" algn="ctr">
              <a:buNone/>
            </a:pPr>
            <a:r>
              <a:rPr lang="en-US" sz="1600" dirty="0" smtClean="0"/>
              <a:t>Adapted from </a:t>
            </a:r>
            <a:r>
              <a:rPr lang="en-US" sz="1600" dirty="0" err="1" smtClean="0"/>
              <a:t>Picelli</a:t>
            </a:r>
            <a:r>
              <a:rPr lang="en-US" sz="1600" dirty="0" smtClean="0"/>
              <a:t> et al 2014 Nat Protocols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06"/>
          <a:stretch/>
        </p:blipFill>
        <p:spPr>
          <a:xfrm>
            <a:off x="6549731" y="3361833"/>
            <a:ext cx="5435468" cy="28844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609759" y="6135942"/>
            <a:ext cx="239610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Nina </a:t>
            </a:r>
            <a:r>
              <a:rPr lang="en-US" dirty="0" err="1"/>
              <a:t>Dedoncker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135640"/>
            <a:ext cx="10515600" cy="858835"/>
          </a:xfrm>
        </p:spPr>
        <p:txBody>
          <a:bodyPr/>
          <a:lstStyle/>
          <a:p>
            <a:r>
              <a:rPr lang="en-US" dirty="0" smtClean="0"/>
              <a:t>SMART-seq2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226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64865"/>
            <a:ext cx="11709400" cy="990870"/>
          </a:xfrm>
        </p:spPr>
        <p:txBody>
          <a:bodyPr/>
          <a:lstStyle/>
          <a:p>
            <a:pPr algn="ctr"/>
            <a:r>
              <a:rPr lang="en-US" sz="3600" dirty="0" smtClean="0"/>
              <a:t>Consistency in </a:t>
            </a:r>
            <a:r>
              <a:rPr lang="en-US" sz="3600" dirty="0" err="1" smtClean="0"/>
              <a:t>scRNA-Seq</a:t>
            </a:r>
            <a:r>
              <a:rPr lang="en-US" sz="3600" dirty="0" smtClean="0"/>
              <a:t> library size and number of genes detected</a:t>
            </a:r>
            <a:endParaRPr lang="en-US" sz="3600" dirty="0"/>
          </a:p>
        </p:txBody>
      </p:sp>
      <p:pic>
        <p:nvPicPr>
          <p:cNvPr id="6" name="Content Placeholder 5" descr="heatMapPlate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3" t="2805" r="1229"/>
          <a:stretch/>
        </p:blipFill>
        <p:spPr>
          <a:xfrm>
            <a:off x="2019300" y="1384299"/>
            <a:ext cx="7734300" cy="5270849"/>
          </a:xfrm>
        </p:spPr>
      </p:pic>
      <p:sp>
        <p:nvSpPr>
          <p:cNvPr id="4" name="Frame 3"/>
          <p:cNvSpPr/>
          <p:nvPr/>
        </p:nvSpPr>
        <p:spPr>
          <a:xfrm>
            <a:off x="4622799" y="2180159"/>
            <a:ext cx="946973" cy="500036"/>
          </a:xfrm>
          <a:prstGeom prst="frame">
            <a:avLst>
              <a:gd name="adj1" fmla="val 2267"/>
            </a:avLst>
          </a:prstGeom>
          <a:solidFill>
            <a:srgbClr val="EA634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050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340" y="142327"/>
            <a:ext cx="10515600" cy="797473"/>
          </a:xfrm>
        </p:spPr>
        <p:txBody>
          <a:bodyPr/>
          <a:lstStyle/>
          <a:p>
            <a:r>
              <a:rPr lang="en-US" sz="3600" dirty="0" smtClean="0"/>
              <a:t>Full transcript coverage with SMART-Seq</a:t>
            </a:r>
            <a:r>
              <a:rPr lang="en-US" sz="3600" dirty="0"/>
              <a:t>2</a:t>
            </a:r>
          </a:p>
        </p:txBody>
      </p:sp>
      <p:pic>
        <p:nvPicPr>
          <p:cNvPr id="9" name="Content Placeholder 8" descr="set_A.aggregate_plot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" r="3086" b="3842"/>
          <a:stretch/>
        </p:blipFill>
        <p:spPr>
          <a:xfrm>
            <a:off x="2298700" y="1252025"/>
            <a:ext cx="7607300" cy="5351976"/>
          </a:xfr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9915802" y="6234703"/>
            <a:ext cx="2276249" cy="46647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681E"/>
              </a:buClr>
              <a:buFont typeface="Arial" panose="020B0604020202020204" pitchFamily="34" charset="0"/>
              <a:buChar char="•"/>
              <a:defRPr sz="28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C7C7C"/>
              </a:buClr>
              <a:buFontTx/>
              <a:buBlip>
                <a:blip r:embed="rId4"/>
              </a:buBlip>
              <a:defRPr sz="24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C7C7C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C7C7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C7C7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/>
              <a:t>Alejandro </a:t>
            </a:r>
            <a:r>
              <a:rPr lang="en-US" sz="1600" dirty="0" err="1" smtClean="0"/>
              <a:t>Sifrim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33727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27" y="79267"/>
            <a:ext cx="11256905" cy="1060783"/>
          </a:xfrm>
        </p:spPr>
        <p:txBody>
          <a:bodyPr/>
          <a:lstStyle/>
          <a:p>
            <a:r>
              <a:rPr lang="en-US" sz="4000" dirty="0" smtClean="0"/>
              <a:t>Additional assays under development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0680" y="1799830"/>
            <a:ext cx="10497285" cy="435056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err="1" smtClean="0"/>
              <a:t>Picogreen</a:t>
            </a:r>
            <a:r>
              <a:rPr lang="en-US" dirty="0" smtClean="0"/>
              <a:t> quantification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Cel-seq2 (</a:t>
            </a:r>
            <a:r>
              <a:rPr lang="en-US" dirty="0" err="1" smtClean="0"/>
              <a:t>Kristofer</a:t>
            </a:r>
            <a:r>
              <a:rPr lang="en-US" dirty="0" smtClean="0"/>
              <a:t> Davie)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384 well SMART-</a:t>
            </a:r>
            <a:r>
              <a:rPr lang="en-US" dirty="0" err="1" smtClean="0"/>
              <a:t>seq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err="1" smtClean="0"/>
              <a:t>scNXT-seq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Additional combined DNA and RNA-</a:t>
            </a:r>
            <a:r>
              <a:rPr lang="en-US" dirty="0" err="1" smtClean="0"/>
              <a:t>Seq</a:t>
            </a:r>
            <a:r>
              <a:rPr lang="en-US" dirty="0" smtClean="0"/>
              <a:t> methods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ATAC and RNA-</a:t>
            </a:r>
            <a:r>
              <a:rPr lang="en-US" sz="2000" dirty="0" err="1" smtClean="0"/>
              <a:t>Seq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24912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1"/>
            <a:ext cx="10515600" cy="739487"/>
          </a:xfrm>
        </p:spPr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986225"/>
            <a:ext cx="5676900" cy="55880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/>
              <a:t>Department of Human Genetics,  KU Leuven, Belgium</a:t>
            </a:r>
          </a:p>
          <a:p>
            <a:pPr lvl="1">
              <a:lnSpc>
                <a:spcPct val="120000"/>
              </a:lnSpc>
            </a:pPr>
            <a:r>
              <a:rPr lang="en-US" sz="1800" dirty="0" smtClean="0"/>
              <a:t>Thierry </a:t>
            </a:r>
            <a:r>
              <a:rPr lang="en-US" sz="1800" dirty="0" err="1" smtClean="0"/>
              <a:t>Voet</a:t>
            </a:r>
            <a:endParaRPr lang="en-US" sz="1800" dirty="0" smtClean="0"/>
          </a:p>
          <a:p>
            <a:pPr lvl="1">
              <a:lnSpc>
                <a:spcPct val="120000"/>
              </a:lnSpc>
            </a:pPr>
            <a:r>
              <a:rPr lang="en-US" sz="1800" dirty="0" err="1" smtClean="0"/>
              <a:t>Sebastiaan</a:t>
            </a:r>
            <a:r>
              <a:rPr lang="en-US" sz="1800" dirty="0" smtClean="0"/>
              <a:t> </a:t>
            </a:r>
            <a:r>
              <a:rPr lang="en-US" sz="1800" dirty="0" err="1" smtClean="0"/>
              <a:t>Vanuytven</a:t>
            </a:r>
            <a:endParaRPr lang="en-US" sz="1800" dirty="0" smtClean="0"/>
          </a:p>
          <a:p>
            <a:pPr lvl="1">
              <a:lnSpc>
                <a:spcPct val="120000"/>
              </a:lnSpc>
            </a:pPr>
            <a:r>
              <a:rPr lang="en-US" sz="1800" dirty="0" err="1" smtClean="0"/>
              <a:t>Parveen</a:t>
            </a:r>
            <a:r>
              <a:rPr lang="en-US" sz="1800" dirty="0" smtClean="0"/>
              <a:t> </a:t>
            </a:r>
            <a:r>
              <a:rPr lang="en-US" sz="1800" dirty="0" err="1" smtClean="0"/>
              <a:t>Dabas</a:t>
            </a:r>
            <a:endParaRPr lang="en-US" sz="1800" dirty="0" smtClean="0"/>
          </a:p>
          <a:p>
            <a:pPr lvl="1">
              <a:lnSpc>
                <a:spcPct val="120000"/>
              </a:lnSpc>
            </a:pPr>
            <a:r>
              <a:rPr lang="en-US" sz="1800" dirty="0" smtClean="0"/>
              <a:t>Alejandro </a:t>
            </a:r>
            <a:r>
              <a:rPr lang="en-US" sz="1800" dirty="0" err="1" smtClean="0"/>
              <a:t>Sifrim</a:t>
            </a:r>
            <a:endParaRPr lang="en-US" sz="1800" dirty="0" smtClean="0"/>
          </a:p>
          <a:p>
            <a:pPr lvl="1">
              <a:lnSpc>
                <a:spcPct val="120000"/>
              </a:lnSpc>
            </a:pPr>
            <a:r>
              <a:rPr lang="en-US" sz="1800" dirty="0" smtClean="0"/>
              <a:t>Nina </a:t>
            </a:r>
            <a:r>
              <a:rPr lang="en-US" sz="1800" dirty="0" err="1" smtClean="0"/>
              <a:t>Dedoncker</a:t>
            </a:r>
            <a:endParaRPr lang="en-US" sz="1800" dirty="0" smtClean="0"/>
          </a:p>
          <a:p>
            <a:pPr lvl="1">
              <a:lnSpc>
                <a:spcPct val="120000"/>
              </a:lnSpc>
            </a:pPr>
            <a:r>
              <a:rPr lang="en-US" sz="1800" dirty="0" err="1" smtClean="0"/>
              <a:t>Koen</a:t>
            </a:r>
            <a:r>
              <a:rPr lang="en-US" sz="1800" dirty="0" smtClean="0"/>
              <a:t> </a:t>
            </a:r>
            <a:r>
              <a:rPr lang="en-US" sz="1800" dirty="0" err="1" smtClean="0"/>
              <a:t>Theunis</a:t>
            </a:r>
            <a:endParaRPr lang="en-US" sz="1800" dirty="0" smtClean="0"/>
          </a:p>
          <a:p>
            <a:pPr lvl="1">
              <a:lnSpc>
                <a:spcPct val="120000"/>
              </a:lnSpc>
            </a:pPr>
            <a:r>
              <a:rPr lang="en-US" sz="1800" dirty="0" err="1" smtClean="0"/>
              <a:t>Elia</a:t>
            </a:r>
            <a:r>
              <a:rPr lang="en-US" sz="1800" dirty="0" smtClean="0"/>
              <a:t> Fernandez Gallardo</a:t>
            </a:r>
          </a:p>
          <a:p>
            <a:pPr lvl="1">
              <a:lnSpc>
                <a:spcPct val="120000"/>
              </a:lnSpc>
            </a:pPr>
            <a:r>
              <a:rPr lang="en-US" sz="1800" dirty="0" smtClean="0"/>
              <a:t>Sarah </a:t>
            </a:r>
            <a:r>
              <a:rPr lang="en-US" sz="1800" dirty="0" err="1" smtClean="0"/>
              <a:t>Geurs</a:t>
            </a:r>
            <a:endParaRPr lang="en-US" sz="1800" dirty="0" smtClean="0"/>
          </a:p>
          <a:p>
            <a:pPr lvl="1">
              <a:lnSpc>
                <a:spcPct val="120000"/>
              </a:lnSpc>
            </a:pPr>
            <a:r>
              <a:rPr lang="en-US" sz="1800" dirty="0" smtClean="0"/>
              <a:t>Jenny Moon</a:t>
            </a:r>
          </a:p>
          <a:p>
            <a:pPr lvl="1">
              <a:lnSpc>
                <a:spcPct val="120000"/>
              </a:lnSpc>
            </a:pPr>
            <a:r>
              <a:rPr lang="en-US" sz="1800" dirty="0" smtClean="0"/>
              <a:t>Swell </a:t>
            </a:r>
            <a:r>
              <a:rPr lang="en-US" sz="1800" dirty="0" err="1" smtClean="0"/>
              <a:t>Sieben</a:t>
            </a:r>
            <a:endParaRPr lang="en-US" sz="1800" dirty="0" smtClean="0"/>
          </a:p>
          <a:p>
            <a:pPr lvl="1">
              <a:lnSpc>
                <a:spcPct val="120000"/>
              </a:lnSpc>
            </a:pPr>
            <a:r>
              <a:rPr lang="en-US" sz="1800" dirty="0" err="1" smtClean="0"/>
              <a:t>Joris</a:t>
            </a:r>
            <a:r>
              <a:rPr lang="en-US" sz="1800" dirty="0" smtClean="0"/>
              <a:t> </a:t>
            </a:r>
            <a:r>
              <a:rPr lang="en-US" sz="1800" dirty="0" err="1" smtClean="0"/>
              <a:t>Vermeesch</a:t>
            </a: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5859" y="1070075"/>
            <a:ext cx="5181600" cy="534685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 smtClean="0"/>
              <a:t>KU/ UZ </a:t>
            </a:r>
            <a:r>
              <a:rPr lang="en-US" sz="1800" dirty="0"/>
              <a:t>Leuven Genomics </a:t>
            </a:r>
            <a:r>
              <a:rPr lang="en-US" sz="1800" dirty="0" smtClean="0"/>
              <a:t>Core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Celine </a:t>
            </a:r>
            <a:r>
              <a:rPr lang="en-US" sz="1400" dirty="0" err="1"/>
              <a:t>Helsmoortel</a:t>
            </a:r>
            <a:endParaRPr lang="en-US" sz="1400" dirty="0"/>
          </a:p>
          <a:p>
            <a:pPr lvl="1">
              <a:lnSpc>
                <a:spcPct val="100000"/>
              </a:lnSpc>
            </a:pPr>
            <a:r>
              <a:rPr lang="en-US" sz="1400" dirty="0" err="1"/>
              <a:t>Wim</a:t>
            </a:r>
            <a:r>
              <a:rPr lang="en-US" sz="1400" dirty="0"/>
              <a:t> </a:t>
            </a:r>
            <a:r>
              <a:rPr lang="en-US" sz="1400" dirty="0" err="1"/>
              <a:t>Meert</a:t>
            </a:r>
            <a:endParaRPr lang="en-US" sz="1400" dirty="0"/>
          </a:p>
          <a:p>
            <a:pPr lvl="1">
              <a:lnSpc>
                <a:spcPct val="100000"/>
              </a:lnSpc>
            </a:pPr>
            <a:r>
              <a:rPr lang="en-US" sz="1400" dirty="0"/>
              <a:t>Vanessa </a:t>
            </a:r>
            <a:r>
              <a:rPr lang="en-US" sz="1400" dirty="0" err="1"/>
              <a:t>Brys</a:t>
            </a:r>
            <a:endParaRPr lang="en-US" sz="1400" dirty="0"/>
          </a:p>
          <a:p>
            <a:pPr lvl="1">
              <a:lnSpc>
                <a:spcPct val="100000"/>
              </a:lnSpc>
            </a:pPr>
            <a:r>
              <a:rPr lang="en-US" sz="1400" dirty="0"/>
              <a:t>Stephanie </a:t>
            </a:r>
            <a:r>
              <a:rPr lang="en-US" sz="1400" dirty="0" err="1"/>
              <a:t>Deman</a:t>
            </a:r>
            <a:endParaRPr lang="en-US" sz="1400" dirty="0"/>
          </a:p>
          <a:p>
            <a:pPr lvl="1">
              <a:lnSpc>
                <a:spcPct val="100000"/>
              </a:lnSpc>
            </a:pPr>
            <a:r>
              <a:rPr lang="en-US" sz="1400" dirty="0" err="1"/>
              <a:t>Jeroen</a:t>
            </a:r>
            <a:r>
              <a:rPr lang="en-US" sz="1400" dirty="0"/>
              <a:t> Van </a:t>
            </a:r>
            <a:r>
              <a:rPr lang="en-US" sz="1400" dirty="0" err="1" smtClean="0"/>
              <a:t>Houdt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 smtClean="0"/>
              <a:t>Earlham Institute, UK</a:t>
            </a:r>
          </a:p>
          <a:p>
            <a:pPr lvl="1">
              <a:lnSpc>
                <a:spcPct val="100000"/>
              </a:lnSpc>
            </a:pPr>
            <a:r>
              <a:rPr lang="en-US" sz="1400" dirty="0" smtClean="0"/>
              <a:t>Iain Macaulay</a:t>
            </a:r>
          </a:p>
          <a:p>
            <a:pPr>
              <a:lnSpc>
                <a:spcPct val="100000"/>
              </a:lnSpc>
            </a:pPr>
            <a:r>
              <a:rPr lang="en-US" sz="1800" dirty="0" smtClean="0"/>
              <a:t>Single Cell Genomics Core Facility, WTSI, UK</a:t>
            </a:r>
          </a:p>
          <a:p>
            <a:pPr lvl="1">
              <a:lnSpc>
                <a:spcPct val="100000"/>
              </a:lnSpc>
            </a:pPr>
            <a:r>
              <a:rPr lang="en-US" sz="1400" dirty="0" smtClean="0"/>
              <a:t>Stephan </a:t>
            </a:r>
            <a:r>
              <a:rPr lang="en-US" sz="1400" dirty="0" err="1" smtClean="0"/>
              <a:t>Lorez</a:t>
            </a:r>
            <a:endParaRPr lang="en-US" sz="1400" dirty="0" smtClean="0"/>
          </a:p>
          <a:p>
            <a:pPr lvl="1">
              <a:lnSpc>
                <a:spcPct val="100000"/>
              </a:lnSpc>
            </a:pPr>
            <a:r>
              <a:rPr lang="en-US" sz="1400" dirty="0" err="1" smtClean="0"/>
              <a:t>Iraad</a:t>
            </a:r>
            <a:r>
              <a:rPr lang="en-US" sz="1400" dirty="0" smtClean="0"/>
              <a:t> </a:t>
            </a:r>
            <a:r>
              <a:rPr lang="en-US" sz="1400" dirty="0" err="1" smtClean="0"/>
              <a:t>Bronner</a:t>
            </a:r>
            <a:endParaRPr lang="en-US" sz="1400" dirty="0" smtClean="0"/>
          </a:p>
          <a:p>
            <a:pPr lvl="1">
              <a:lnSpc>
                <a:spcPct val="100000"/>
              </a:lnSpc>
            </a:pPr>
            <a:r>
              <a:rPr lang="en-US" sz="1400" dirty="0" smtClean="0"/>
              <a:t>Jose Garcia-Bernardo</a:t>
            </a:r>
          </a:p>
          <a:p>
            <a:pPr>
              <a:lnSpc>
                <a:spcPct val="100000"/>
              </a:lnSpc>
            </a:pPr>
            <a:r>
              <a:rPr lang="en-US" sz="1800" dirty="0" smtClean="0"/>
              <a:t>Laboratory of Computational Biology</a:t>
            </a:r>
          </a:p>
          <a:p>
            <a:pPr lvl="1">
              <a:lnSpc>
                <a:spcPct val="100000"/>
              </a:lnSpc>
            </a:pPr>
            <a:r>
              <a:rPr lang="en-US" sz="1400" dirty="0" err="1" smtClean="0"/>
              <a:t>Kristofer</a:t>
            </a:r>
            <a:r>
              <a:rPr lang="en-US" sz="1400" dirty="0" smtClean="0"/>
              <a:t> Davie</a:t>
            </a:r>
          </a:p>
          <a:p>
            <a:pPr>
              <a:lnSpc>
                <a:spcPct val="100000"/>
              </a:lnSpc>
            </a:pPr>
            <a:r>
              <a:rPr lang="en-US" sz="1800" dirty="0" smtClean="0"/>
              <a:t>Hamilton </a:t>
            </a:r>
            <a:r>
              <a:rPr lang="en-US" sz="1800" dirty="0"/>
              <a:t>Germany </a:t>
            </a:r>
            <a:r>
              <a:rPr lang="en-US" sz="1800" dirty="0" smtClean="0"/>
              <a:t>GmbH</a:t>
            </a:r>
          </a:p>
          <a:p>
            <a:pPr lvl="1">
              <a:lnSpc>
                <a:spcPct val="100000"/>
              </a:lnSpc>
            </a:pPr>
            <a:r>
              <a:rPr lang="en-US" sz="1400" dirty="0" smtClean="0"/>
              <a:t>Bart </a:t>
            </a:r>
            <a:r>
              <a:rPr lang="en-US" sz="1400" dirty="0" err="1" smtClean="0"/>
              <a:t>Minnoye</a:t>
            </a:r>
            <a:endParaRPr lang="en-US" sz="1400" dirty="0"/>
          </a:p>
        </p:txBody>
      </p:sp>
      <p:pic>
        <p:nvPicPr>
          <p:cNvPr id="6" name="Picture 5" descr="KULEUVEN_CMYK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6146801"/>
            <a:ext cx="1115061" cy="397814"/>
          </a:xfrm>
          <a:prstGeom prst="rect">
            <a:avLst/>
          </a:prstGeom>
        </p:spPr>
      </p:pic>
      <p:pic>
        <p:nvPicPr>
          <p:cNvPr id="7" name="Picture 6" descr="FWO_Logo_Kleur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6105389"/>
            <a:ext cx="1010112" cy="3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26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3465"/>
            <a:ext cx="10515600" cy="1325563"/>
          </a:xfrm>
        </p:spPr>
        <p:txBody>
          <a:bodyPr/>
          <a:lstStyle/>
          <a:p>
            <a:r>
              <a:rPr lang="en-US" sz="4000" dirty="0" smtClean="0"/>
              <a:t>Practical differences between bulk and single-cell experiments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49641" y="1881054"/>
            <a:ext cx="5181600" cy="308295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Bulk genomics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1 sample = 1 NGS library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Low to no amplification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High efficiency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Stream-lined protocols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83641" y="1881054"/>
            <a:ext cx="5181600" cy="288844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Single-cell samples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1 sample = many libraries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More manipulation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Low efficiency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Rapidly changing protocols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726792" y="5592229"/>
            <a:ext cx="8043517" cy="83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Cost shifts from sequencing to sample preparation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67629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82"/>
          <p:cNvSpPr/>
          <p:nvPr/>
        </p:nvSpPr>
        <p:spPr>
          <a:xfrm>
            <a:off x="8860406" y="6240982"/>
            <a:ext cx="3331594" cy="58477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endParaRPr lang="en-AU" sz="1600" dirty="0" smtClean="0"/>
          </a:p>
          <a:p>
            <a:r>
              <a:rPr lang="en-AU" sz="1600" dirty="0" err="1" smtClean="0"/>
              <a:t>Heimberg</a:t>
            </a:r>
            <a:r>
              <a:rPr lang="en-AU" sz="1600" dirty="0" smtClean="0"/>
              <a:t> </a:t>
            </a:r>
            <a:r>
              <a:rPr sz="1600" dirty="0" smtClean="0"/>
              <a:t>et </a:t>
            </a:r>
            <a:r>
              <a:rPr sz="1600" dirty="0"/>
              <a:t>al</a:t>
            </a:r>
            <a:r>
              <a:rPr sz="1600" dirty="0" smtClean="0"/>
              <a:t>.</a:t>
            </a:r>
            <a:r>
              <a:rPr lang="en-AU" sz="1600" dirty="0" smtClean="0"/>
              <a:t>,</a:t>
            </a:r>
            <a:r>
              <a:rPr sz="1600" dirty="0" smtClean="0"/>
              <a:t> 201</a:t>
            </a:r>
            <a:r>
              <a:rPr lang="en-AU" sz="1600" dirty="0" smtClean="0"/>
              <a:t>6 Cell systems</a:t>
            </a:r>
            <a:endParaRPr sz="1600" dirty="0"/>
          </a:p>
        </p:txBody>
      </p:sp>
      <p:pic>
        <p:nvPicPr>
          <p:cNvPr id="3" name="Picture 2" descr="cost_per_ce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021" y="1182073"/>
            <a:ext cx="4459632" cy="40017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616" y="111131"/>
            <a:ext cx="11684000" cy="992791"/>
          </a:xfrm>
        </p:spPr>
        <p:txBody>
          <a:bodyPr>
            <a:noAutofit/>
          </a:bodyPr>
          <a:lstStyle/>
          <a:p>
            <a:r>
              <a:rPr lang="en-US" sz="3200" dirty="0" smtClean="0"/>
              <a:t>Method and sequencing depth is dependent on experimental aim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883" y="4689226"/>
            <a:ext cx="5167041" cy="18018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3" y="2258435"/>
            <a:ext cx="3700162" cy="3561900"/>
          </a:xfrm>
          <a:prstGeom prst="rect">
            <a:avLst/>
          </a:prstGeom>
        </p:spPr>
      </p:pic>
      <p:sp>
        <p:nvSpPr>
          <p:cNvPr id="7" name="Shape 282"/>
          <p:cNvSpPr/>
          <p:nvPr/>
        </p:nvSpPr>
        <p:spPr>
          <a:xfrm>
            <a:off x="118136" y="6273224"/>
            <a:ext cx="3995616" cy="58477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1600" dirty="0" err="1"/>
              <a:t>Ziegenhain</a:t>
            </a:r>
            <a:r>
              <a:rPr lang="en-US" sz="1600" dirty="0"/>
              <a:t> </a:t>
            </a:r>
            <a:r>
              <a:rPr sz="1600" dirty="0" smtClean="0"/>
              <a:t>et </a:t>
            </a:r>
            <a:r>
              <a:rPr sz="1600" dirty="0"/>
              <a:t>al</a:t>
            </a:r>
            <a:r>
              <a:rPr sz="1600" dirty="0" smtClean="0"/>
              <a:t>.</a:t>
            </a:r>
            <a:r>
              <a:rPr lang="en-AU" sz="1600" dirty="0" smtClean="0"/>
              <a:t>,</a:t>
            </a:r>
            <a:r>
              <a:rPr sz="1600" dirty="0" smtClean="0"/>
              <a:t> 201</a:t>
            </a:r>
            <a:r>
              <a:rPr lang="en-AU" sz="1600" dirty="0" smtClean="0"/>
              <a:t>6 Molecular Cell</a:t>
            </a:r>
            <a:endParaRPr lang="en-AU" sz="1600" dirty="0"/>
          </a:p>
          <a:p>
            <a:endParaRPr sz="1600" dirty="0"/>
          </a:p>
        </p:txBody>
      </p:sp>
      <p:sp>
        <p:nvSpPr>
          <p:cNvPr id="8" name="Rectangle 7"/>
          <p:cNvSpPr/>
          <p:nvPr/>
        </p:nvSpPr>
        <p:spPr>
          <a:xfrm>
            <a:off x="0" y="2466296"/>
            <a:ext cx="502078" cy="2658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5303" y="6030158"/>
            <a:ext cx="502078" cy="2658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73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st_per_ce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925" y="4336449"/>
            <a:ext cx="2827076" cy="2536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059" y="8646"/>
            <a:ext cx="10515600" cy="1325563"/>
          </a:xfrm>
        </p:spPr>
        <p:txBody>
          <a:bodyPr/>
          <a:lstStyle/>
          <a:p>
            <a:pPr algn="l"/>
            <a:r>
              <a:rPr lang="en-US" dirty="0" err="1" smtClean="0"/>
              <a:t>Microwell</a:t>
            </a:r>
            <a:r>
              <a:rPr lang="en-US" dirty="0" smtClean="0"/>
              <a:t> plates         </a:t>
            </a:r>
            <a:r>
              <a:rPr lang="en-US" dirty="0" err="1" smtClean="0"/>
              <a:t>vs</a:t>
            </a:r>
            <a:r>
              <a:rPr lang="en-US" dirty="0" smtClean="0"/>
              <a:t>             Droplets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7260" y="1602825"/>
            <a:ext cx="5181600" cy="429777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Microliter volumes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Hundreds of cells per run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Euros per cell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Know each cells location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Index sorting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Compatible with existing protocols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58510" y="1602825"/>
            <a:ext cx="5181600" cy="429777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err="1" smtClean="0"/>
              <a:t>Nanolitre</a:t>
            </a:r>
            <a:r>
              <a:rPr lang="en-US" dirty="0" smtClean="0"/>
              <a:t> volumes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Thousands of cells per run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Cents per cell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Difficult to add reagents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No Mixing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Dead volume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783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1537"/>
            <a:ext cx="10515600" cy="858835"/>
          </a:xfrm>
        </p:spPr>
        <p:txBody>
          <a:bodyPr/>
          <a:lstStyle/>
          <a:p>
            <a:r>
              <a:rPr lang="en-US" dirty="0" smtClean="0"/>
              <a:t>Optimizations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8323" y="1514650"/>
            <a:ext cx="6166366" cy="4987637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Cell isolation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PCR cycles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ERCC concentration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720" y="1658168"/>
            <a:ext cx="3711035" cy="24287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872" y="5060369"/>
            <a:ext cx="5754865" cy="1575354"/>
          </a:xfrm>
          <a:prstGeom prst="rect">
            <a:avLst/>
          </a:prstGeom>
        </p:spPr>
      </p:pic>
      <p:sp>
        <p:nvSpPr>
          <p:cNvPr id="8" name="Shape 282"/>
          <p:cNvSpPr/>
          <p:nvPr/>
        </p:nvSpPr>
        <p:spPr>
          <a:xfrm>
            <a:off x="19538" y="6440595"/>
            <a:ext cx="3995616" cy="33855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1600" dirty="0" smtClean="0"/>
              <a:t>Kim </a:t>
            </a:r>
            <a:r>
              <a:rPr sz="1600" dirty="0" smtClean="0"/>
              <a:t>et </a:t>
            </a:r>
            <a:r>
              <a:rPr sz="1600" dirty="0"/>
              <a:t>al</a:t>
            </a:r>
            <a:r>
              <a:rPr sz="1600" dirty="0" smtClean="0"/>
              <a:t>.</a:t>
            </a:r>
            <a:r>
              <a:rPr lang="en-AU" sz="1600" dirty="0" smtClean="0"/>
              <a:t>,</a:t>
            </a:r>
            <a:r>
              <a:rPr sz="1600" dirty="0" smtClean="0"/>
              <a:t> 201</a:t>
            </a:r>
            <a:r>
              <a:rPr lang="en-AU" sz="1600" dirty="0"/>
              <a:t>5</a:t>
            </a:r>
            <a:r>
              <a:rPr lang="en-AU" sz="1600" dirty="0" smtClean="0"/>
              <a:t> Nature </a:t>
            </a:r>
            <a:r>
              <a:rPr lang="en-AU" sz="1600" dirty="0" err="1" smtClean="0"/>
              <a:t>Commications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044074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846"/>
            <a:ext cx="10515600" cy="904733"/>
          </a:xfrm>
        </p:spPr>
        <p:txBody>
          <a:bodyPr/>
          <a:lstStyle/>
          <a:p>
            <a:r>
              <a:rPr lang="en-US" sz="4000" dirty="0" smtClean="0"/>
              <a:t>Batch effects and experimental design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68804" y="1389292"/>
            <a:ext cx="10515600" cy="4274256"/>
          </a:xfrm>
        </p:spPr>
        <p:txBody>
          <a:bodyPr/>
          <a:lstStyle/>
          <a:p>
            <a:r>
              <a:rPr lang="en-US" sz="2400" dirty="0"/>
              <a:t>S</a:t>
            </a:r>
            <a:r>
              <a:rPr lang="en-US" sz="2400" dirty="0" smtClean="0"/>
              <a:t>plit samples across processing batches</a:t>
            </a:r>
          </a:p>
          <a:p>
            <a:pPr lvl="1"/>
            <a:r>
              <a:rPr lang="en-US" sz="2000" dirty="0" smtClean="0"/>
              <a:t>Plates</a:t>
            </a:r>
          </a:p>
          <a:p>
            <a:pPr lvl="1"/>
            <a:r>
              <a:rPr lang="en-US" sz="2000" dirty="0" smtClean="0"/>
              <a:t>Chips</a:t>
            </a:r>
          </a:p>
          <a:p>
            <a:r>
              <a:rPr lang="en-US" sz="2400" dirty="0" smtClean="0"/>
              <a:t>Allows </a:t>
            </a:r>
            <a:r>
              <a:rPr lang="en-US" sz="2400" dirty="0" err="1" smtClean="0"/>
              <a:t>deconvolution</a:t>
            </a:r>
            <a:r>
              <a:rPr lang="en-US" sz="2400" dirty="0" smtClean="0"/>
              <a:t> of technical effects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15" y="3623958"/>
            <a:ext cx="3503498" cy="3083488"/>
          </a:xfrm>
          <a:prstGeom prst="rect">
            <a:avLst/>
          </a:prstGeom>
        </p:spPr>
      </p:pic>
      <p:sp>
        <p:nvSpPr>
          <p:cNvPr id="5" name="Shape 282"/>
          <p:cNvSpPr/>
          <p:nvPr/>
        </p:nvSpPr>
        <p:spPr>
          <a:xfrm>
            <a:off x="8854659" y="6253912"/>
            <a:ext cx="3337341" cy="58477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/>
            <a:r>
              <a:rPr lang="en-AU" sz="1600" dirty="0" smtClean="0"/>
              <a:t>Hicks et al., 2015 </a:t>
            </a:r>
            <a:r>
              <a:rPr lang="en-AU" sz="1600" dirty="0" err="1" smtClean="0"/>
              <a:t>BioRxiv</a:t>
            </a:r>
            <a:r>
              <a:rPr lang="en-AU" sz="1600" dirty="0"/>
              <a:t> </a:t>
            </a:r>
            <a:endParaRPr lang="en-AU" sz="1600" dirty="0" smtClean="0"/>
          </a:p>
          <a:p>
            <a:pPr algn="ctr"/>
            <a:r>
              <a:rPr lang="en-AU" sz="1600" dirty="0" smtClean="0"/>
              <a:t>(preprint)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296" y="1070965"/>
            <a:ext cx="3100286" cy="512693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679643" y="3620264"/>
            <a:ext cx="3429859" cy="2580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00" y="174625"/>
            <a:ext cx="10515600" cy="1325563"/>
          </a:xfrm>
        </p:spPr>
        <p:txBody>
          <a:bodyPr/>
          <a:lstStyle/>
          <a:p>
            <a:r>
              <a:rPr lang="en-US" dirty="0" smtClean="0"/>
              <a:t>Setting up an automated single-cell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9287"/>
            <a:ext cx="10515600" cy="355571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Obtained heavy equipment grant from </a:t>
            </a:r>
            <a:r>
              <a:rPr lang="en-US" dirty="0" err="1" smtClean="0"/>
              <a:t>Stichting</a:t>
            </a:r>
            <a:r>
              <a:rPr lang="en-US" dirty="0" smtClean="0"/>
              <a:t> </a:t>
            </a:r>
            <a:r>
              <a:rPr lang="en-US" dirty="0" err="1"/>
              <a:t>tegen</a:t>
            </a:r>
            <a:r>
              <a:rPr lang="en-US" dirty="0"/>
              <a:t> </a:t>
            </a:r>
            <a:r>
              <a:rPr lang="en-US" dirty="0" err="1" smtClean="0"/>
              <a:t>kanker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smtClean="0"/>
              <a:t>Setup high throughput single-cell genomics workflow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From cell isolation to sequencing to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475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80" y="1371600"/>
            <a:ext cx="9247358" cy="477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00" y="76200"/>
            <a:ext cx="10515600" cy="954088"/>
          </a:xfrm>
        </p:spPr>
        <p:txBody>
          <a:bodyPr/>
          <a:lstStyle/>
          <a:p>
            <a:r>
              <a:rPr lang="en-US" dirty="0" smtClean="0"/>
              <a:t>Single-cell workflow</a:t>
            </a:r>
            <a:endParaRPr lang="en-US" dirty="0"/>
          </a:p>
        </p:txBody>
      </p:sp>
      <p:sp>
        <p:nvSpPr>
          <p:cNvPr id="6" name="Frame 5"/>
          <p:cNvSpPr/>
          <p:nvPr/>
        </p:nvSpPr>
        <p:spPr>
          <a:xfrm>
            <a:off x="1828800" y="1409699"/>
            <a:ext cx="1752600" cy="901701"/>
          </a:xfrm>
          <a:prstGeom prst="frame">
            <a:avLst>
              <a:gd name="adj1" fmla="val 2267"/>
            </a:avLst>
          </a:prstGeom>
          <a:solidFill>
            <a:srgbClr val="EA634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78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2" id="{AB58AF38-F8BE-44B4-B38B-02943879745C}" vid="{6A00073B-6184-4C4B-A718-A717DCB623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6404</TotalTime>
  <Words>1032</Words>
  <Application>Microsoft Macintosh PowerPoint</Application>
  <PresentationFormat>Custom</PresentationFormat>
  <Paragraphs>213</Paragraphs>
  <Slides>29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Overview</vt:lpstr>
      <vt:lpstr>Practical differences between bulk and single-cell experiments</vt:lpstr>
      <vt:lpstr>Method and sequencing depth is dependent on experimental aim</vt:lpstr>
      <vt:lpstr>Microwell plates         vs             Droplets</vt:lpstr>
      <vt:lpstr>Optimizations</vt:lpstr>
      <vt:lpstr>Batch effects and experimental design</vt:lpstr>
      <vt:lpstr>Setting up an automated single-cell workflow</vt:lpstr>
      <vt:lpstr>Single-cell workflow</vt:lpstr>
      <vt:lpstr>Cell isolation systems</vt:lpstr>
      <vt:lpstr>Automated single-cell workflow</vt:lpstr>
      <vt:lpstr>Hamilton Microlab Star Plus Pre-PCR</vt:lpstr>
      <vt:lpstr>User friendly to run assays</vt:lpstr>
      <vt:lpstr>PowerPoint Presentation</vt:lpstr>
      <vt:lpstr>Single-cell workflow</vt:lpstr>
      <vt:lpstr>Hamilton Microlab Star Post-PCR</vt:lpstr>
      <vt:lpstr>Single-cell workflow</vt:lpstr>
      <vt:lpstr>Quality control When can I know if it worked?</vt:lpstr>
      <vt:lpstr>Single-cell workflow</vt:lpstr>
      <vt:lpstr>Preparation of NGS libraries using nanolitre volumes</vt:lpstr>
      <vt:lpstr>PowerPoint Presentation</vt:lpstr>
      <vt:lpstr>Single-cell workflow</vt:lpstr>
      <vt:lpstr>Reproducing Macaulay et al., 2015 Nat Methods G&amp;T-Seq Single-cell RNA-seq</vt:lpstr>
      <vt:lpstr>Reproducing Macaulay et al., 2015 Nat Methods G&amp;T-Seq Single-cell DNA-seq</vt:lpstr>
      <vt:lpstr>SMART-seq2</vt:lpstr>
      <vt:lpstr>Consistency in scRNA-Seq library size and number of genes detected</vt:lpstr>
      <vt:lpstr>Full transcript coverage with SMART-Seq2</vt:lpstr>
      <vt:lpstr>Additional assays under development</vt:lpstr>
      <vt:lpstr>Acknowledgments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Katrina Wright | VIB |</dc:creator>
  <cp:keywords/>
  <dc:description/>
  <cp:lastModifiedBy>Daniel Brown</cp:lastModifiedBy>
  <cp:revision>217</cp:revision>
  <dcterms:created xsi:type="dcterms:W3CDTF">2016-10-10T13:16:54Z</dcterms:created>
  <dcterms:modified xsi:type="dcterms:W3CDTF">2017-04-21T08:07:41Z</dcterms:modified>
  <cp:category/>
</cp:coreProperties>
</file>